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77" r:id="rId3"/>
    <p:sldId id="306" r:id="rId4"/>
    <p:sldId id="265" r:id="rId5"/>
    <p:sldId id="269" r:id="rId6"/>
    <p:sldId id="307" r:id="rId7"/>
    <p:sldId id="319" r:id="rId8"/>
    <p:sldId id="320" r:id="rId9"/>
    <p:sldId id="321" r:id="rId10"/>
    <p:sldId id="322" r:id="rId11"/>
    <p:sldId id="323" r:id="rId12"/>
    <p:sldId id="324" r:id="rId13"/>
    <p:sldId id="325" r:id="rId14"/>
    <p:sldId id="326" r:id="rId15"/>
    <p:sldId id="327" r:id="rId16"/>
    <p:sldId id="328" r:id="rId17"/>
    <p:sldId id="330" r:id="rId18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0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elina zambrano" initials="cz" lastIdx="1" clrIdx="0">
    <p:extLst>
      <p:ext uri="{19B8F6BF-5375-455C-9EA6-DF929625EA0E}">
        <p15:presenceInfo xmlns:p15="http://schemas.microsoft.com/office/powerpoint/2012/main" userId="a1a7617b7aa8d2b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2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92" autoAdjust="0"/>
    <p:restoredTop sz="94643"/>
  </p:normalViewPr>
  <p:slideViewPr>
    <p:cSldViewPr>
      <p:cViewPr varScale="1">
        <p:scale>
          <a:sx n="110" d="100"/>
          <a:sy n="110" d="100"/>
        </p:scale>
        <p:origin x="1968" y="176"/>
      </p:cViewPr>
      <p:guideLst>
        <p:guide orient="horz" pos="2304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199" y="1295400"/>
            <a:ext cx="8228013" cy="1927225"/>
          </a:xfrm>
        </p:spPr>
        <p:txBody>
          <a:bodyPr tIns="0" bIns="0" anchor="b" anchorCtr="0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s-ES_tradnl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199" y="3307976"/>
            <a:ext cx="8228013" cy="1066800"/>
          </a:xfrm>
        </p:spPr>
        <p:txBody>
          <a:bodyPr tIns="0" bIns="0"/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BDCAC-9928-4002-8E52-4BF5CB325733}" type="datetimeFigureOut">
              <a:rPr lang="es-ES" smtClean="0"/>
              <a:pPr/>
              <a:t>3/6/19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A8491-9EB4-4FB9-8DBC-C50875D769E1}" type="slidenum">
              <a:rPr lang="es-ES" smtClean="0"/>
              <a:pPr/>
              <a:t>‹#›</a:t>
            </a:fld>
            <a:endParaRPr lang="es-ES" dirty="0"/>
          </a:p>
        </p:txBody>
      </p:sp>
      <p:sp>
        <p:nvSpPr>
          <p:cNvPr id="8" name="TextBox 7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 dirty="0">
                <a:solidFill>
                  <a:schemeClr val="accent1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BDCAC-9928-4002-8E52-4BF5CB325733}" type="datetimeFigureOut">
              <a:rPr lang="es-ES" smtClean="0"/>
              <a:pPr/>
              <a:t>3/6/19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A8491-9EB4-4FB9-8DBC-C50875D769E1}" type="slidenum">
              <a:rPr lang="es-ES" smtClean="0"/>
              <a:pPr/>
              <a:t>‹#›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36694"/>
            <a:ext cx="6400800" cy="1362075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s-ES_tradnl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399" y="3609695"/>
            <a:ext cx="5181601" cy="1500187"/>
          </a:xfrm>
        </p:spPr>
        <p:txBody>
          <a:bodyPr anchor="t" anchorCtr="0"/>
          <a:lstStyle>
            <a:lvl1pPr marL="0" indent="0" algn="r">
              <a:buNone/>
              <a:defRPr sz="18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73BDCAC-9928-4002-8E52-4BF5CB325733}" type="datetimeFigureOut">
              <a:rPr lang="es-ES" smtClean="0"/>
              <a:pPr/>
              <a:t>3/6/19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8999" y="6356350"/>
            <a:ext cx="1446213" cy="365125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BA8491-9EB4-4FB9-8DBC-C50875D769E1}" type="slidenum">
              <a:rPr lang="es-ES" smtClean="0"/>
              <a:pPr/>
              <a:t>‹#›</a:t>
            </a:fld>
            <a:endParaRPr lang="es-ES" dirty="0"/>
          </a:p>
        </p:txBody>
      </p:sp>
      <p:sp>
        <p:nvSpPr>
          <p:cNvPr id="8" name="TextBox 7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 dirty="0">
                <a:solidFill>
                  <a:schemeClr val="accent1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4753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BDCAC-9928-4002-8E52-4BF5CB325733}" type="datetimeFigureOut">
              <a:rPr lang="es-ES" smtClean="0"/>
              <a:pPr/>
              <a:t>3/6/19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A8491-9EB4-4FB9-8DBC-C50875D769E1}" type="slidenum">
              <a:rPr lang="es-ES" smtClean="0"/>
              <a:pPr/>
              <a:t>‹#›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664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1578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1578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BDCAC-9928-4002-8E52-4BF5CB325733}" type="datetimeFigureOut">
              <a:rPr lang="es-ES" smtClean="0"/>
              <a:pPr/>
              <a:t>3/6/19</a:t>
            </a:fld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A8491-9EB4-4FB9-8DBC-C50875D769E1}" type="slidenum">
              <a:rPr lang="es-ES" smtClean="0"/>
              <a:pPr/>
              <a:t>‹#›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2784475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BDCAC-9928-4002-8E52-4BF5CB325733}" type="datetimeFigureOut">
              <a:rPr lang="es-ES" smtClean="0"/>
              <a:pPr/>
              <a:t>3/6/19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A8491-9EB4-4FB9-8DBC-C50875D769E1}" type="slidenum">
              <a:rPr lang="es-ES" smtClean="0"/>
              <a:pPr/>
              <a:t>‹#›</a:t>
            </a:fld>
            <a:endParaRPr lang="es-E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762000" y="4497070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BDCAC-9928-4002-8E52-4BF5CB325733}" type="datetimeFigureOut">
              <a:rPr lang="es-ES" smtClean="0"/>
              <a:pPr/>
              <a:t>3/6/19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A8491-9EB4-4FB9-8DBC-C50875D769E1}" type="slidenum">
              <a:rPr lang="es-ES" smtClean="0"/>
              <a:pPr/>
              <a:t>‹#›</a:t>
            </a:fld>
            <a:endParaRPr lang="es-E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BDCAC-9928-4002-8E52-4BF5CB325733}" type="datetimeFigureOut">
              <a:rPr lang="es-ES" smtClean="0"/>
              <a:pPr/>
              <a:t>3/6/19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A8491-9EB4-4FB9-8DBC-C50875D769E1}" type="slidenum">
              <a:rPr lang="es-ES" smtClean="0"/>
              <a:pPr/>
              <a:t>‹#›</a:t>
            </a:fld>
            <a:endParaRPr lang="es-E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739775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739775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BDCAC-9928-4002-8E52-4BF5CB325733}" type="datetimeFigureOut">
              <a:rPr lang="es-ES" smtClean="0"/>
              <a:pPr/>
              <a:t>3/6/19</a:t>
            </a:fld>
            <a:endParaRPr lang="es-E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A8491-9EB4-4FB9-8DBC-C50875D769E1}" type="slidenum">
              <a:rPr lang="es-ES" smtClean="0"/>
              <a:pPr/>
              <a:t>‹#›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BDCAC-9928-4002-8E52-4BF5CB325733}" type="datetimeFigureOut">
              <a:rPr lang="es-ES" smtClean="0"/>
              <a:pPr/>
              <a:t>3/6/19</a:t>
            </a:fld>
            <a:endParaRPr lang="es-E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A8491-9EB4-4FB9-8DBC-C50875D769E1}" type="slidenum">
              <a:rPr lang="es-ES" smtClean="0"/>
              <a:pPr/>
              <a:t>‹#›</a:t>
            </a:fld>
            <a:endParaRPr lang="es-E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81001"/>
            <a:ext cx="3509683" cy="2209800"/>
          </a:xfrm>
        </p:spPr>
        <p:txBody>
          <a:bodyPr anchor="b"/>
          <a:lstStyle>
            <a:lvl1pPr algn="l">
              <a:defRPr sz="4400" b="0"/>
            </a:lvl1pPr>
          </a:lstStyle>
          <a:p>
            <a:r>
              <a:rPr lang="es-ES_tradnl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0" y="273050"/>
            <a:ext cx="3657600" cy="585311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649071"/>
            <a:ext cx="3509683" cy="338819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73BDCAC-9928-4002-8E52-4BF5CB325733}" type="datetimeFigureOut">
              <a:rPr lang="es-ES" smtClean="0"/>
              <a:pPr/>
              <a:t>3/6/19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A8491-9EB4-4FB9-8DBC-C50875D769E1}" type="slidenum">
              <a:rPr lang="es-ES" smtClean="0"/>
              <a:pPr/>
              <a:t>‹#›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es-ES_tradnl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73BDCAC-9928-4002-8E52-4BF5CB325733}" type="datetimeFigureOut">
              <a:rPr lang="es-ES" smtClean="0"/>
              <a:pPr/>
              <a:t>3/6/19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A8491-9EB4-4FB9-8DBC-C50875D769E1}" type="slidenum">
              <a:rPr lang="es-ES" smtClean="0"/>
              <a:pPr/>
              <a:t>‹#›</a:t>
            </a:fld>
            <a:endParaRPr lang="es-E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28600" y="1143000"/>
            <a:ext cx="4267200" cy="4267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s-ES_tradnl" dirty="0"/>
              <a:t>Click icon to add picture</a:t>
            </a:r>
            <a:endParaRPr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es-ES_tradnl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73BDCAC-9928-4002-8E52-4BF5CB325733}" type="datetimeFigureOut">
              <a:rPr lang="es-ES" smtClean="0"/>
              <a:pPr/>
              <a:t>3/6/19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A8491-9EB4-4FB9-8DBC-C50875D769E1}" type="slidenum">
              <a:rPr lang="es-ES" smtClean="0"/>
              <a:pPr/>
              <a:t>‹#›</a:t>
            </a:fld>
            <a:endParaRPr lang="es-E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90600" y="2590800"/>
            <a:ext cx="3505200" cy="3505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s-ES_tradnl" dirty="0"/>
              <a:t>Click icon to add picture</a:t>
            </a:r>
            <a:endParaRPr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479675" y="1260475"/>
            <a:ext cx="1254125" cy="12541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s-ES_tradnl" dirty="0"/>
              <a:t>Click icon to add picture</a:t>
            </a:r>
            <a:endParaRPr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69875" y="762000"/>
            <a:ext cx="2092325" cy="20923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s-ES_tradnl" dirty="0"/>
              <a:t>Click </a:t>
            </a:r>
            <a:r>
              <a:rPr lang="es-ES_tradnl" dirty="0" err="1"/>
              <a:t>icon</a:t>
            </a:r>
            <a:r>
              <a:rPr lang="es-ES_tradnl" dirty="0"/>
              <a:t> </a:t>
            </a:r>
            <a:r>
              <a:rPr lang="es-ES_tradnl" dirty="0" err="1"/>
              <a:t>to</a:t>
            </a:r>
            <a:r>
              <a:rPr lang="es-ES_tradnl" dirty="0"/>
              <a:t> </a:t>
            </a:r>
            <a:r>
              <a:rPr lang="es-ES_tradnl" dirty="0" err="1"/>
              <a:t>add</a:t>
            </a:r>
            <a:r>
              <a:rPr lang="es-ES_tradnl" dirty="0"/>
              <a:t> </a:t>
            </a:r>
            <a:r>
              <a:rPr lang="es-ES_tradnl" dirty="0" err="1"/>
              <a:t>picture</a:t>
            </a:r>
            <a:endParaRPr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/>
              <a:t>Click</a:t>
            </a:r>
            <a:r>
              <a:rPr lang="es-ES_tradnl" dirty="0"/>
              <a:t> </a:t>
            </a:r>
            <a:r>
              <a:rPr lang="es-ES_tradnl" dirty="0" err="1"/>
              <a:t>to</a:t>
            </a:r>
            <a:r>
              <a:rPr lang="es-ES_tradnl" dirty="0"/>
              <a:t> </a:t>
            </a:r>
            <a:r>
              <a:rPr lang="es-ES_tradnl" dirty="0" err="1"/>
              <a:t>edit</a:t>
            </a:r>
            <a:r>
              <a:rPr lang="es-ES_tradnl" dirty="0"/>
              <a:t> </a:t>
            </a:r>
            <a:r>
              <a:rPr lang="es-ES_tradnl" dirty="0" err="1"/>
              <a:t>Master</a:t>
            </a:r>
            <a:r>
              <a:rPr lang="es-ES_tradnl" dirty="0"/>
              <a:t> </a:t>
            </a:r>
            <a:r>
              <a:rPr lang="es-ES_tradnl" dirty="0" err="1"/>
              <a:t>title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endParaRPr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568388"/>
            <a:ext cx="8228013" cy="3468875"/>
          </a:xfrm>
        </p:spPr>
        <p:txBody>
          <a:bodyPr vert="eaVert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BDCAC-9928-4002-8E52-4BF5CB325733}" type="datetimeFigureOut">
              <a:rPr lang="es-ES" smtClean="0"/>
              <a:pPr/>
              <a:t>3/6/19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A8491-9EB4-4FB9-8DBC-C50875D769E1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274638"/>
            <a:ext cx="1524000" cy="5851525"/>
          </a:xfrm>
        </p:spPr>
        <p:txBody>
          <a:bodyPr vert="eaVert" anchor="t" anchorCtr="0"/>
          <a:lstStyle/>
          <a:p>
            <a:r>
              <a:rPr lang="es-ES_tradnl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16859"/>
            <a:ext cx="6019800" cy="5615642"/>
          </a:xfrm>
        </p:spPr>
        <p:txBody>
          <a:bodyPr vert="eaVert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BDCAC-9928-4002-8E52-4BF5CB325733}" type="datetimeFigureOut">
              <a:rPr lang="es-ES" smtClean="0"/>
              <a:pPr/>
              <a:t>3/6/19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A8491-9EB4-4FB9-8DBC-C50875D769E1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BDCAC-9928-4002-8E52-4BF5CB325733}" type="datetimeFigureOut">
              <a:rPr lang="es-ES" smtClean="0"/>
              <a:pPr/>
              <a:t>3/6/19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A8491-9EB4-4FB9-8DBC-C50875D769E1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4514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_tradnl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775" y="2770094"/>
            <a:ext cx="7662864" cy="32671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73BDCAC-9928-4002-8E52-4BF5CB325733}" type="datetimeFigureOut">
              <a:rPr lang="es-ES" smtClean="0"/>
              <a:pPr/>
              <a:t>3/6/19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89613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DBA8491-9EB4-4FB9-8DBC-C50875D769E1}" type="slidenum">
              <a:rPr lang="es-ES" smtClean="0"/>
              <a:pPr/>
              <a:t>‹#›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SzPct val="90000"/>
        <a:buFont typeface="Wingdings" pitchFamily="2" charset="2"/>
        <a:buChar char="S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2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5A93B78-CE7B-5646-B233-887AF5B1BB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29" y="0"/>
            <a:ext cx="8089341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79512" y="1072041"/>
            <a:ext cx="5115195" cy="4539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MX" sz="2500" dirty="0">
              <a:solidFill>
                <a:schemeClr val="bg2">
                  <a:lumMod val="25000"/>
                </a:schemeClr>
              </a:solidFill>
              <a:latin typeface="Corbel" pitchFamily="34" charset="0"/>
            </a:endParaRPr>
          </a:p>
          <a:p>
            <a:pPr algn="just"/>
            <a:r>
              <a:rPr lang="es-EC" sz="3200" dirty="0">
                <a:solidFill>
                  <a:schemeClr val="bg2">
                    <a:lumMod val="25000"/>
                  </a:schemeClr>
                </a:solidFill>
                <a:latin typeface="Corbel" pitchFamily="34" charset="0"/>
              </a:rPr>
              <a:t>PRIMER BUSINESS CENTER DEL VALLE DE LOS CHILLOS</a:t>
            </a:r>
          </a:p>
          <a:p>
            <a:pPr algn="just"/>
            <a:endParaRPr lang="es-EC" sz="2500" dirty="0">
              <a:solidFill>
                <a:schemeClr val="bg2">
                  <a:lumMod val="25000"/>
                </a:schemeClr>
              </a:solidFill>
              <a:latin typeface="Corbel" pitchFamily="34" charset="0"/>
            </a:endParaRPr>
          </a:p>
          <a:p>
            <a:pPr algn="just"/>
            <a:r>
              <a:rPr lang="es-EC" sz="2500" dirty="0">
                <a:solidFill>
                  <a:schemeClr val="bg2">
                    <a:lumMod val="25000"/>
                  </a:schemeClr>
                </a:solidFill>
                <a:latin typeface="Corbel" pitchFamily="34" charset="0"/>
              </a:rPr>
              <a:t>Descubre el centro de negocios más moderno y completo. Cuenta con oficinas, consultorios, locales comerciales, sala de reuniones, y amplios espacios para mejorar tu productividad.</a:t>
            </a:r>
          </a:p>
          <a:p>
            <a:pPr algn="just"/>
            <a:endParaRPr lang="es-EC" sz="2500" dirty="0">
              <a:solidFill>
                <a:schemeClr val="bg2">
                  <a:lumMod val="25000"/>
                </a:schemeClr>
              </a:solidFill>
              <a:latin typeface="Corbel" pitchFamily="34" charset="0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323528" y="5611745"/>
            <a:ext cx="5097870" cy="964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C" sz="2000" dirty="0">
                <a:solidFill>
                  <a:schemeClr val="bg2">
                    <a:lumMod val="25000"/>
                  </a:schemeClr>
                </a:solidFill>
                <a:latin typeface="Eras Bold ITC" panose="020B0907030504020204" pitchFamily="34" charset="0"/>
              </a:rPr>
              <a:t>Consultorios y Oficinas desde 60m2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C" sz="2000" dirty="0">
                <a:solidFill>
                  <a:schemeClr val="bg2">
                    <a:lumMod val="25000"/>
                  </a:schemeClr>
                </a:solidFill>
                <a:latin typeface="Eras Bold ITC" panose="020B0907030504020204" pitchFamily="34" charset="0"/>
              </a:rPr>
              <a:t>Locales Comerciales desde 99 m2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347864" y="332656"/>
            <a:ext cx="25922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3200" dirty="0">
                <a:solidFill>
                  <a:schemeClr val="bg1"/>
                </a:solidFill>
              </a:rPr>
              <a:t>Implantación</a:t>
            </a:r>
            <a:endParaRPr lang="es-EC" sz="3200" dirty="0">
              <a:solidFill>
                <a:schemeClr val="bg1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26756" t="11610" r="27310" b="5704"/>
          <a:stretch/>
        </p:blipFill>
        <p:spPr>
          <a:xfrm rot="16200000">
            <a:off x="3393394" y="1091682"/>
            <a:ext cx="5488314" cy="5554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594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Untitled-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8352" y="3553050"/>
            <a:ext cx="4023981" cy="3304950"/>
          </a:xfrm>
          <a:prstGeom prst="rect">
            <a:avLst/>
          </a:prstGeom>
        </p:spPr>
      </p:pic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2490564" y="188640"/>
            <a:ext cx="4457700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es-EC" sz="3600" dirty="0">
                <a:solidFill>
                  <a:schemeClr val="bg1"/>
                </a:solidFill>
                <a:latin typeface="Corbel" pitchFamily="34" charset="0"/>
              </a:rPr>
              <a:t>Información General</a:t>
            </a:r>
            <a:endParaRPr lang="es-ES" sz="3600" dirty="0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323528" y="1359299"/>
            <a:ext cx="4755482" cy="5557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es-EC" sz="2400" dirty="0">
                <a:solidFill>
                  <a:schemeClr val="bg2">
                    <a:lumMod val="25000"/>
                  </a:schemeClr>
                </a:solidFill>
                <a:latin typeface="Corbel" pitchFamily="34" charset="0"/>
              </a:rPr>
              <a:t>Transformar tu negocio nunca ha sido tan </a:t>
            </a:r>
            <a:r>
              <a:rPr lang="es-EC" sz="2400" dirty="0" err="1">
                <a:solidFill>
                  <a:schemeClr val="bg2">
                    <a:lumMod val="25000"/>
                  </a:schemeClr>
                </a:solidFill>
                <a:latin typeface="Corbel" pitchFamily="34" charset="0"/>
              </a:rPr>
              <a:t>fácil.Descubre</a:t>
            </a:r>
            <a:r>
              <a:rPr lang="es-EC" sz="2400" dirty="0">
                <a:solidFill>
                  <a:schemeClr val="bg2">
                    <a:lumMod val="25000"/>
                  </a:schemeClr>
                </a:solidFill>
                <a:latin typeface="Corbel" pitchFamily="34" charset="0"/>
              </a:rPr>
              <a:t> el centro de negocios más moderno y completo. </a:t>
            </a:r>
          </a:p>
          <a:p>
            <a:pPr algn="just"/>
            <a:endParaRPr lang="es-EC" sz="2400" dirty="0">
              <a:solidFill>
                <a:schemeClr val="bg2">
                  <a:lumMod val="25000"/>
                </a:schemeClr>
              </a:solidFill>
              <a:latin typeface="Corbel" pitchFamily="34" charset="0"/>
            </a:endParaRPr>
          </a:p>
          <a:p>
            <a:pPr algn="just"/>
            <a:r>
              <a:rPr lang="es-EC" sz="2400" dirty="0">
                <a:solidFill>
                  <a:schemeClr val="bg2">
                    <a:lumMod val="25000"/>
                  </a:schemeClr>
                </a:solidFill>
                <a:latin typeface="Corbel" pitchFamily="34" charset="0"/>
              </a:rPr>
              <a:t>Cuenta con: </a:t>
            </a:r>
          </a:p>
          <a:p>
            <a:pPr algn="just"/>
            <a:endParaRPr lang="es-EC" sz="2400" dirty="0">
              <a:solidFill>
                <a:schemeClr val="bg2">
                  <a:lumMod val="25000"/>
                </a:schemeClr>
              </a:solidFill>
              <a:latin typeface="Corbel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C" sz="2400" dirty="0">
                <a:solidFill>
                  <a:schemeClr val="bg2">
                    <a:lumMod val="25000"/>
                  </a:schemeClr>
                </a:solidFill>
                <a:latin typeface="Corbel" pitchFamily="34" charset="0"/>
              </a:rPr>
              <a:t>Oficinas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C" sz="2400" dirty="0">
                <a:solidFill>
                  <a:schemeClr val="bg2">
                    <a:lumMod val="25000"/>
                  </a:schemeClr>
                </a:solidFill>
                <a:latin typeface="Corbel" pitchFamily="34" charset="0"/>
              </a:rPr>
              <a:t>Consultorios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C" sz="2400" dirty="0">
                <a:solidFill>
                  <a:schemeClr val="bg2">
                    <a:lumMod val="25000"/>
                  </a:schemeClr>
                </a:solidFill>
                <a:latin typeface="Corbel" pitchFamily="34" charset="0"/>
              </a:rPr>
              <a:t>Locales comerciales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C" sz="2400" dirty="0">
                <a:solidFill>
                  <a:schemeClr val="bg2">
                    <a:lumMod val="25000"/>
                  </a:schemeClr>
                </a:solidFill>
                <a:latin typeface="Corbel" pitchFamily="34" charset="0"/>
              </a:rPr>
              <a:t>Sala de reuniones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C" sz="2400" dirty="0">
                <a:solidFill>
                  <a:schemeClr val="bg2">
                    <a:lumMod val="25000"/>
                  </a:schemeClr>
                </a:solidFill>
                <a:latin typeface="Corbel" pitchFamily="34" charset="0"/>
              </a:rPr>
              <a:t>Baños para clientes parqueaderos en sub suelo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C" sz="2400" dirty="0">
                <a:solidFill>
                  <a:schemeClr val="bg2">
                    <a:lumMod val="25000"/>
                  </a:schemeClr>
                </a:solidFill>
                <a:latin typeface="Corbel" pitchFamily="34" charset="0"/>
              </a:rPr>
              <a:t>Amplios espacios para mejorar tu productividad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3059832" y="188640"/>
            <a:ext cx="32528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3600" dirty="0">
                <a:solidFill>
                  <a:schemeClr val="bg1"/>
                </a:solidFill>
                <a:latin typeface="Corbel" pitchFamily="34" charset="0"/>
              </a:rPr>
              <a:t>Fachada Frontal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2326" y="1313051"/>
            <a:ext cx="5972041" cy="5553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CuadroTexto 5"/>
          <p:cNvSpPr txBox="1"/>
          <p:nvPr/>
        </p:nvSpPr>
        <p:spPr>
          <a:xfrm>
            <a:off x="603391" y="3446789"/>
            <a:ext cx="213454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EC" sz="2000" dirty="0">
                <a:solidFill>
                  <a:schemeClr val="bg2">
                    <a:lumMod val="25000"/>
                  </a:schemeClr>
                </a:solidFill>
                <a:latin typeface="Eras Bold ITC" panose="020B0907030504020204" pitchFamily="34" charset="0"/>
              </a:rPr>
              <a:t>Ubicación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EC" sz="2000" dirty="0">
                <a:solidFill>
                  <a:schemeClr val="bg2">
                    <a:lumMod val="25000"/>
                  </a:schemeClr>
                </a:solidFill>
                <a:latin typeface="Eras Bold ITC" panose="020B0907030504020204" pitchFamily="34" charset="0"/>
              </a:rPr>
              <a:t>Comodidad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EC" sz="2000" dirty="0">
                <a:solidFill>
                  <a:schemeClr val="bg2">
                    <a:lumMod val="25000"/>
                  </a:schemeClr>
                </a:solidFill>
                <a:latin typeface="Eras Bold ITC" panose="020B0907030504020204" pitchFamily="34" charset="0"/>
              </a:rPr>
              <a:t>Modernidad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71664"/>
            <a:ext cx="8604448" cy="6686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046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sp>
        <p:nvSpPr>
          <p:cNvPr id="3" name="4 CuadroTexto"/>
          <p:cNvSpPr txBox="1"/>
          <p:nvPr/>
        </p:nvSpPr>
        <p:spPr>
          <a:xfrm>
            <a:off x="467544" y="620688"/>
            <a:ext cx="30636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4800" dirty="0">
                <a:solidFill>
                  <a:srgbClr val="002060"/>
                </a:solidFill>
                <a:latin typeface="Corbel" pitchFamily="34" charset="0"/>
              </a:rPr>
              <a:t>Ascensores</a:t>
            </a:r>
          </a:p>
        </p:txBody>
      </p:sp>
    </p:spTree>
    <p:extLst>
      <p:ext uri="{BB962C8B-B14F-4D97-AF65-F5344CB8AC3E}">
        <p14:creationId xmlns:p14="http://schemas.microsoft.com/office/powerpoint/2010/main" val="1190818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0"/>
            <a:ext cx="4973784" cy="6858000"/>
          </a:xfrm>
          <a:prstGeom prst="rect">
            <a:avLst/>
          </a:prstGeom>
        </p:spPr>
      </p:pic>
      <p:sp>
        <p:nvSpPr>
          <p:cNvPr id="3" name="4 CuadroTexto"/>
          <p:cNvSpPr txBox="1"/>
          <p:nvPr/>
        </p:nvSpPr>
        <p:spPr>
          <a:xfrm>
            <a:off x="395536" y="1772816"/>
            <a:ext cx="323518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4000" dirty="0">
                <a:solidFill>
                  <a:srgbClr val="002060"/>
                </a:solidFill>
                <a:latin typeface="Corbel" pitchFamily="34" charset="0"/>
              </a:rPr>
              <a:t>Pasillo Interior</a:t>
            </a:r>
          </a:p>
        </p:txBody>
      </p:sp>
    </p:spTree>
    <p:extLst>
      <p:ext uri="{BB962C8B-B14F-4D97-AF65-F5344CB8AC3E}">
        <p14:creationId xmlns:p14="http://schemas.microsoft.com/office/powerpoint/2010/main" val="188674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24592"/>
            <a:ext cx="9144000" cy="4377951"/>
          </a:xfrm>
          <a:prstGeom prst="rect">
            <a:avLst/>
          </a:prstGeom>
        </p:spPr>
      </p:pic>
      <p:sp>
        <p:nvSpPr>
          <p:cNvPr id="3" name="4 CuadroTexto"/>
          <p:cNvSpPr txBox="1"/>
          <p:nvPr/>
        </p:nvSpPr>
        <p:spPr>
          <a:xfrm>
            <a:off x="467544" y="1393321"/>
            <a:ext cx="23604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4000" dirty="0">
                <a:solidFill>
                  <a:srgbClr val="002060"/>
                </a:solidFill>
                <a:latin typeface="Corbel" pitchFamily="34" charset="0"/>
              </a:rPr>
              <a:t>Oficina</a:t>
            </a:r>
          </a:p>
        </p:txBody>
      </p:sp>
    </p:spTree>
    <p:extLst>
      <p:ext uri="{BB962C8B-B14F-4D97-AF65-F5344CB8AC3E}">
        <p14:creationId xmlns:p14="http://schemas.microsoft.com/office/powerpoint/2010/main" val="4044372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64904"/>
            <a:ext cx="9144000" cy="3682594"/>
          </a:xfrm>
          <a:prstGeom prst="rect">
            <a:avLst/>
          </a:prstGeom>
        </p:spPr>
      </p:pic>
      <p:sp>
        <p:nvSpPr>
          <p:cNvPr id="3" name="4 CuadroTexto"/>
          <p:cNvSpPr txBox="1"/>
          <p:nvPr/>
        </p:nvSpPr>
        <p:spPr>
          <a:xfrm>
            <a:off x="0" y="1723879"/>
            <a:ext cx="77048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4000" dirty="0">
                <a:solidFill>
                  <a:srgbClr val="002060"/>
                </a:solidFill>
                <a:latin typeface="Corbel" pitchFamily="34" charset="0"/>
              </a:rPr>
              <a:t>Panorama de Oficina y Ventana</a:t>
            </a:r>
          </a:p>
        </p:txBody>
      </p:sp>
    </p:spTree>
    <p:extLst>
      <p:ext uri="{BB962C8B-B14F-4D97-AF65-F5344CB8AC3E}">
        <p14:creationId xmlns:p14="http://schemas.microsoft.com/office/powerpoint/2010/main" val="4131261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154" y="1617333"/>
            <a:ext cx="8521401" cy="5159896"/>
          </a:xfrm>
          <a:prstGeom prst="rect">
            <a:avLst/>
          </a:prstGeom>
        </p:spPr>
      </p:pic>
      <p:sp>
        <p:nvSpPr>
          <p:cNvPr id="3" name="4 CuadroTexto"/>
          <p:cNvSpPr txBox="1"/>
          <p:nvPr/>
        </p:nvSpPr>
        <p:spPr>
          <a:xfrm>
            <a:off x="6441847" y="1094113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dirty="0">
                <a:solidFill>
                  <a:srgbClr val="002060"/>
                </a:solidFill>
                <a:latin typeface="Corbel" pitchFamily="34" charset="0"/>
              </a:rPr>
              <a:t>Patio Externo</a:t>
            </a:r>
          </a:p>
        </p:txBody>
      </p:sp>
    </p:spTree>
    <p:extLst>
      <p:ext uri="{BB962C8B-B14F-4D97-AF65-F5344CB8AC3E}">
        <p14:creationId xmlns:p14="http://schemas.microsoft.com/office/powerpoint/2010/main" val="3326354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sp>
        <p:nvSpPr>
          <p:cNvPr id="3" name="4 CuadroTexto"/>
          <p:cNvSpPr txBox="1"/>
          <p:nvPr/>
        </p:nvSpPr>
        <p:spPr>
          <a:xfrm>
            <a:off x="6228184" y="5805264"/>
            <a:ext cx="2448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rgbClr val="002060"/>
                </a:solidFill>
                <a:latin typeface="Corbel" pitchFamily="34" charset="0"/>
              </a:rPr>
              <a:t>Recepción</a:t>
            </a:r>
          </a:p>
        </p:txBody>
      </p:sp>
    </p:spTree>
    <p:extLst>
      <p:ext uri="{BB962C8B-B14F-4D97-AF65-F5344CB8AC3E}">
        <p14:creationId xmlns:p14="http://schemas.microsoft.com/office/powerpoint/2010/main" val="2886978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sp>
        <p:nvSpPr>
          <p:cNvPr id="4" name="4 CuadroTexto"/>
          <p:cNvSpPr txBox="1"/>
          <p:nvPr/>
        </p:nvSpPr>
        <p:spPr>
          <a:xfrm>
            <a:off x="6441847" y="1094113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dirty="0">
                <a:solidFill>
                  <a:srgbClr val="002060"/>
                </a:solidFill>
                <a:latin typeface="Corbel" pitchFamily="34" charset="0"/>
              </a:rPr>
              <a:t>Sala Interior 1</a:t>
            </a:r>
          </a:p>
        </p:txBody>
      </p:sp>
    </p:spTree>
    <p:extLst>
      <p:ext uri="{BB962C8B-B14F-4D97-AF65-F5344CB8AC3E}">
        <p14:creationId xmlns:p14="http://schemas.microsoft.com/office/powerpoint/2010/main" val="3239602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sp>
        <p:nvSpPr>
          <p:cNvPr id="3" name="4 CuadroTexto"/>
          <p:cNvSpPr txBox="1"/>
          <p:nvPr/>
        </p:nvSpPr>
        <p:spPr>
          <a:xfrm rot="21041407">
            <a:off x="6398398" y="1895396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dirty="0">
                <a:solidFill>
                  <a:srgbClr val="002060"/>
                </a:solidFill>
                <a:latin typeface="Corbel" pitchFamily="34" charset="0"/>
              </a:rPr>
              <a:t>Sala Interior 2</a:t>
            </a:r>
          </a:p>
        </p:txBody>
      </p:sp>
    </p:spTree>
    <p:extLst>
      <p:ext uri="{BB962C8B-B14F-4D97-AF65-F5344CB8AC3E}">
        <p14:creationId xmlns:p14="http://schemas.microsoft.com/office/powerpoint/2010/main" val="2265780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6584"/>
            <a:ext cx="9144000" cy="5784831"/>
          </a:xfrm>
          <a:prstGeom prst="rect">
            <a:avLst/>
          </a:prstGeom>
        </p:spPr>
      </p:pic>
      <p:sp>
        <p:nvSpPr>
          <p:cNvPr id="3" name="4 CuadroTexto"/>
          <p:cNvSpPr txBox="1"/>
          <p:nvPr/>
        </p:nvSpPr>
        <p:spPr>
          <a:xfrm>
            <a:off x="6372200" y="1916832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dirty="0">
                <a:solidFill>
                  <a:srgbClr val="002060"/>
                </a:solidFill>
                <a:latin typeface="Corbel" pitchFamily="34" charset="0"/>
              </a:rPr>
              <a:t>Sala recepción</a:t>
            </a:r>
          </a:p>
        </p:txBody>
      </p:sp>
    </p:spTree>
    <p:extLst>
      <p:ext uri="{BB962C8B-B14F-4D97-AF65-F5344CB8AC3E}">
        <p14:creationId xmlns:p14="http://schemas.microsoft.com/office/powerpoint/2010/main" val="325276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6715"/>
            <a:ext cx="9144000" cy="5044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611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2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D8427AC-54A1-2F4F-B532-9DBC801E64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29" y="0"/>
            <a:ext cx="80893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302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enesis">
  <a:themeElements>
    <a:clrScheme name="Genesis">
      <a:dk1>
        <a:sysClr val="windowText" lastClr="000000"/>
      </a:dk1>
      <a:lt1>
        <a:sysClr val="window" lastClr="FFFFFF"/>
      </a:lt1>
      <a:dk2>
        <a:srgbClr val="465466"/>
      </a:dk2>
      <a:lt2>
        <a:srgbClr val="BBD7F8"/>
      </a:lt2>
      <a:accent1>
        <a:srgbClr val="80B606"/>
      </a:accent1>
      <a:accent2>
        <a:srgbClr val="E29F1D"/>
      </a:accent2>
      <a:accent3>
        <a:srgbClr val="2397E2"/>
      </a:accent3>
      <a:accent4>
        <a:srgbClr val="35ACA2"/>
      </a:accent4>
      <a:accent5>
        <a:srgbClr val="5430BB"/>
      </a:accent5>
      <a:accent6>
        <a:srgbClr val="8D34E0"/>
      </a:accent6>
      <a:hlink>
        <a:srgbClr val="00B0F0"/>
      </a:hlink>
      <a:folHlink>
        <a:srgbClr val="0070C0"/>
      </a:folHlink>
    </a:clrScheme>
    <a:fontScheme name="Genesis">
      <a:majorFont>
        <a:latin typeface="Calisto MT"/>
        <a:ea typeface=""/>
        <a:cs typeface=""/>
        <a:font script="Jpan" typeface="ＭＳ 明朝"/>
      </a:majorFont>
      <a:minorFont>
        <a:latin typeface="Calisto MT"/>
        <a:ea typeface=""/>
        <a:cs typeface=""/>
        <a:font script="Jpan" typeface="ＭＳ 明朝"/>
      </a:minorFont>
    </a:fontScheme>
    <a:fmtScheme name="Genesis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00000"/>
                <a:greenMod val="110000"/>
              </a:schemeClr>
            </a:gs>
            <a:gs pos="75000">
              <a:schemeClr val="phClr">
                <a:tint val="40000"/>
                <a:satMod val="150000"/>
                <a:redMod val="100000"/>
                <a:blueMod val="100000"/>
              </a:schemeClr>
            </a:gs>
            <a:gs pos="100000">
              <a:schemeClr val="phClr">
                <a:tint val="60000"/>
                <a:satMod val="120000"/>
                <a:redMod val="100000"/>
                <a:blueMod val="100000"/>
              </a:schemeClr>
            </a:gs>
          </a:gsLst>
          <a:path path="circle">
            <a:fillToRect l="25000" t="25000" r="5000" b="5000"/>
          </a:path>
        </a:gradFill>
        <a:gradFill rotWithShape="1">
          <a:gsLst>
            <a:gs pos="0">
              <a:schemeClr val="phClr">
                <a:tint val="50000"/>
                <a:shade val="100000"/>
                <a:alpha val="100000"/>
                <a:satMod val="150000"/>
              </a:schemeClr>
            </a:gs>
            <a:gs pos="40000">
              <a:schemeClr val="phClr">
                <a:tint val="70000"/>
                <a:shade val="100000"/>
                <a:alpha val="100000"/>
                <a:satMod val="150000"/>
              </a:schemeClr>
            </a:gs>
            <a:gs pos="100000">
              <a:schemeClr val="phClr">
                <a:shade val="90000"/>
                <a:satMod val="11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50800" dir="11400000" sx="102000" sy="101000" algn="tl" rotWithShape="0">
              <a:srgbClr val="000000">
                <a:alpha val="35000"/>
              </a:srgbClr>
            </a:outerShdw>
          </a:effectLst>
          <a:scene3d>
            <a:camera prst="perspectiveFront" fov="4800000"/>
            <a:lightRig rig="morning" dir="tl"/>
          </a:scene3d>
          <a:sp3d prstMaterial="softmetal">
            <a:bevelT w="0" h="0"/>
          </a:sp3d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reflection blurRad="101600" stA="40000" endPos="50000" dist="63500" dir="5400000" fadeDir="7200000" sy="-100000" kx="300000" rotWithShape="0"/>
          </a:effectLst>
          <a:scene3d>
            <a:camera prst="orthographicFront">
              <a:rot lat="0" lon="0" rev="0"/>
            </a:camera>
            <a:lightRig rig="chilly" dir="tr">
              <a:rot lat="0" lon="0" rev="1200000"/>
            </a:lightRig>
          </a:scene3d>
          <a:sp3d prstMaterial="plastic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1"/>
          <a:stretch/>
        </a:blipFill>
        <a:blipFill rotWithShape="1">
          <a:blip xmlns:r="http://schemas.openxmlformats.org/officeDocument/2006/relationships" r:embed="rId2"/>
          <a:stretch/>
        </a:blipFill>
        <a:blipFill rotWithShape="1">
          <a:blip xmlns:r="http://schemas.openxmlformats.org/officeDocument/2006/relationships" r:embed="rId3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Genesis.thmx</Template>
  <TotalTime>1787</TotalTime>
  <Words>119</Words>
  <Application>Microsoft Macintosh PowerPoint</Application>
  <PresentationFormat>On-screen Show (4:3)</PresentationFormat>
  <Paragraphs>31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Calisto MT</vt:lpstr>
      <vt:lpstr>Corbel</vt:lpstr>
      <vt:lpstr>Eras Bold ITC</vt:lpstr>
      <vt:lpstr>Wingdings</vt:lpstr>
      <vt:lpstr>Genesis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Andrea Montaño</dc:creator>
  <cp:lastModifiedBy>Microsoft Office User</cp:lastModifiedBy>
  <cp:revision>193</cp:revision>
  <dcterms:created xsi:type="dcterms:W3CDTF">2010-10-27T12:38:28Z</dcterms:created>
  <dcterms:modified xsi:type="dcterms:W3CDTF">2019-06-03T21:01:58Z</dcterms:modified>
</cp:coreProperties>
</file>